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8" r:id="rId6"/>
    <p:sldId id="260" r:id="rId7"/>
    <p:sldId id="259" r:id="rId8"/>
    <p:sldId id="264" r:id="rId9"/>
    <p:sldId id="271" r:id="rId10"/>
  </p:sldIdLst>
  <p:sldSz cx="9144000" cy="6858000" type="screen4x3"/>
  <p:notesSz cx="6781800" cy="9880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8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F2F5-E972-4ED2-9BCC-6F06106D8D19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B65C9-051A-4B87-9538-94AC446D4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94325-00F2-4E13-A937-9F2945D42398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01AC0-0C3E-4EFC-A1A3-8317D676D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911C6-2758-4FF1-A179-5E2484FBC9C1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198F8-C2B4-431F-8140-F55EAC60A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CD08C-6388-446F-98F8-EDA2A44A8591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E9B9B-1E37-404B-8C46-1F3A12234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F2D20-1BD6-4C5D-AD0E-C7D8C85E0C21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389C2-6CB7-49DA-A9D2-00825CB79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BF4E5-619C-4BAA-B00A-E1E60160416A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A8E6-5B70-42AB-9CE3-729E05BD93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2DB0F-4456-406C-A6A7-14B2DDF40DB8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B5F68-281E-4726-898D-06C71B215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B17E9-6C8E-456B-9722-CE9CF984EC70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8A173-743D-4F33-A797-8E159DF4C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714D0-B5FE-4124-9D4E-3A06E925A355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FBF7-ED48-4F82-917D-B55680FCF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433A8-D434-4285-966A-A4784EDD4332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16CC9-96FE-4D61-9938-75F69BCF6E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C6146-EF9C-4AAE-BF9C-10FCCA5A6BBA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0D0E-9097-4FA5-BB45-E80F5DD2B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6BC288-BEB0-401A-8DE8-19AE41F84CB7}" type="datetimeFigureOut">
              <a:rPr lang="en-US"/>
              <a:pPr>
                <a:defRPr/>
              </a:pPr>
              <a:t>3/15/2010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46E7C5-4C05-4218-A3ED-447DFF27E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The Impact of Demographic Change</a:t>
            </a:r>
            <a:endParaRPr lang="en-US" smtClean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mtClean="0">
                <a:solidFill>
                  <a:srgbClr val="898989"/>
                </a:solidFill>
              </a:rPr>
              <a:t>Møna 1000</a:t>
            </a:r>
          </a:p>
          <a:p>
            <a:pPr eaLnBrk="1" hangingPunct="1"/>
            <a:r>
              <a:rPr lang="nb-NO" smtClean="0">
                <a:solidFill>
                  <a:srgbClr val="898989"/>
                </a:solidFill>
              </a:rPr>
              <a:t>15. March  2010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smtClean="0"/>
              <a:t> Paul Rivlin: Arab Economies in the 21st Century</a:t>
            </a:r>
            <a:endParaRPr lang="en-US" sz="4000" smtClean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i="1" smtClean="0"/>
              <a:t>”The Arab world has been the fastest growing demographic region in the world for the last fifty years... </a:t>
            </a:r>
          </a:p>
          <a:p>
            <a:pPr eaLnBrk="1" hangingPunct="1">
              <a:buFont typeface="Arial" charset="0"/>
              <a:buNone/>
            </a:pPr>
            <a:r>
              <a:rPr lang="nb-NO" i="1" smtClean="0"/>
              <a:t>	... and will continue to be so over the next fifty years” </a:t>
            </a:r>
            <a:r>
              <a:rPr lang="nb-NO" smtClean="0"/>
              <a:t>(p. 12)</a:t>
            </a:r>
            <a:endParaRPr lang="en-US" i="1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Population growth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MENA population 4 times more in 50 years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1950: Total population 100 mill.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2004: 443 mill.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Arab population, 1950: 73 mill.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2005: 307 mill.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Population growth rate in Arab states: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1950-1975: 2.5%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1975-2000: 2.75%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Only sub-Saharan Africa grew more rapidly (Richards &amp; Waterbury)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Causes</a:t>
            </a:r>
            <a:endParaRPr lang="en-US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Health improvements reduces death rates</a:t>
            </a:r>
          </a:p>
          <a:p>
            <a:pPr eaLnBrk="1" hangingPunct="1"/>
            <a:r>
              <a:rPr lang="nb-NO" smtClean="0"/>
              <a:t>Birth rates take time to ”adjust”</a:t>
            </a:r>
          </a:p>
          <a:p>
            <a:pPr eaLnBrk="1" hangingPunct="1">
              <a:buFontTx/>
              <a:buChar char="-"/>
            </a:pPr>
            <a:r>
              <a:rPr lang="nb-NO" smtClean="0"/>
              <a:t>Until 1985: population growth accelerated</a:t>
            </a:r>
          </a:p>
          <a:p>
            <a:pPr eaLnBrk="1" hangingPunct="1">
              <a:buFontTx/>
              <a:buChar char="-"/>
            </a:pPr>
            <a:r>
              <a:rPr lang="nb-NO" smtClean="0"/>
              <a:t>Growth rates fell from 3.4% in 1985 </a:t>
            </a:r>
          </a:p>
          <a:p>
            <a:pPr eaLnBrk="1" hangingPunct="1">
              <a:buFont typeface="Arial" charset="0"/>
              <a:buNone/>
            </a:pPr>
            <a:r>
              <a:rPr lang="nb-NO" smtClean="0"/>
              <a:t>	2.7% in 1992 </a:t>
            </a:r>
          </a:p>
          <a:p>
            <a:pPr eaLnBrk="1" hangingPunct="1">
              <a:buFont typeface="Arial" charset="0"/>
              <a:buNone/>
            </a:pPr>
            <a:r>
              <a:rPr lang="nb-NO" smtClean="0"/>
              <a:t>	2.2% in 2003</a:t>
            </a:r>
          </a:p>
          <a:p>
            <a:pPr eaLnBrk="1" hangingPunct="1"/>
            <a:r>
              <a:rPr lang="nb-NO" smtClean="0"/>
              <a:t>Birth-rates remain the world’s second highest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Fertility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Traditionally high fertility rates in MENA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=&gt; Peasant &amp; herder societies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=&gt; low female education&amp;employment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=&gt; Early marriage common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1950s: highest fertility rates in the world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Early 1980s: women average of six children each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Today: between three and four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Since 1990s: fastest decline in the world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Regional variation 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Demographic transition earlier in North Africa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Tunisia promoting family planning since 1965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(fertility rates 7 in 1956, 3.8 in 1992 and 2 in 2003)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nb-NO" dirty="0" smtClean="0"/>
              <a:t>1970s: Moroccan fertility rates falling (following phosphates collapse)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Pronatalist policies in face of external threats or war (Iran 1980s, Iraq under SH, Syria, Kuwait, Israel)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 A fertility revolution in Iran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(from 7 in 1986 to 2.8 in 1996 and 2 today)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Consequences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Changing age structure of the population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-  Youth waves: Nearly half the population in the region under 20 years old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Pressure on educational systems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Rapid increase in number of job seekers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- 1970-2000: Arab labor force increased 2.8-fold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- MENA growth rate will remain highest in the world through at least 2020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Labor force growing much more quickly than demand for labor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The labor market</a:t>
            </a:r>
            <a:endParaRPr lang="en-US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An unusual set of challenges (Rivlin): </a:t>
            </a:r>
          </a:p>
          <a:p>
            <a:pPr eaLnBrk="1" hangingPunct="1">
              <a:buFontTx/>
              <a:buChar char="-"/>
            </a:pPr>
            <a:r>
              <a:rPr lang="nb-NO" smtClean="0"/>
              <a:t>The fastest labor-force growth rate</a:t>
            </a:r>
          </a:p>
          <a:p>
            <a:pPr eaLnBrk="1" hangingPunct="1">
              <a:buFontTx/>
              <a:buChar char="-"/>
            </a:pPr>
            <a:r>
              <a:rPr lang="nb-NO" smtClean="0"/>
              <a:t>The lowest female labor-force participation-rate</a:t>
            </a:r>
          </a:p>
          <a:p>
            <a:pPr eaLnBrk="1" hangingPunct="1">
              <a:buFontTx/>
              <a:buChar char="-"/>
            </a:pPr>
            <a:r>
              <a:rPr lang="nb-NO" smtClean="0"/>
              <a:t>The largest share of public sector employment</a:t>
            </a:r>
          </a:p>
          <a:p>
            <a:pPr eaLnBrk="1" hangingPunct="1">
              <a:buFontTx/>
              <a:buChar char="-"/>
            </a:pPr>
            <a:r>
              <a:rPr lang="nb-NO" smtClean="0"/>
              <a:t>The (second?) highest unemployment rate</a:t>
            </a:r>
            <a:endParaRPr 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smtClean="0"/>
              <a:t>Unemployment</a:t>
            </a:r>
            <a:endParaRPr lang="en-US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nb-NO" smtClean="0"/>
              <a:t>Unemployment rate - 13.2% - world’s highest </a:t>
            </a:r>
          </a:p>
          <a:p>
            <a:pPr eaLnBrk="1" hangingPunct="1">
              <a:buFont typeface="Arial" charset="0"/>
              <a:buNone/>
            </a:pPr>
            <a:r>
              <a:rPr lang="nb-NO" smtClean="0"/>
              <a:t>   Total number of unemployed exceeds 20 mill.</a:t>
            </a:r>
          </a:p>
          <a:p>
            <a:pPr eaLnBrk="1" hangingPunct="1"/>
            <a:r>
              <a:rPr lang="nb-NO" smtClean="0"/>
              <a:t>Greater in cities than countryside </a:t>
            </a:r>
          </a:p>
          <a:p>
            <a:pPr eaLnBrk="1" hangingPunct="1"/>
            <a:r>
              <a:rPr lang="nb-NO" smtClean="0"/>
              <a:t>Mainly afflicting the youth (25%)</a:t>
            </a:r>
          </a:p>
          <a:p>
            <a:pPr eaLnBrk="1" hangingPunct="1"/>
            <a:r>
              <a:rPr lang="nb-NO" smtClean="0"/>
              <a:t>Hits educated workers hardest </a:t>
            </a:r>
          </a:p>
          <a:p>
            <a:pPr eaLnBrk="1" hangingPunct="1"/>
            <a:r>
              <a:rPr lang="nb-NO" smtClean="0"/>
              <a:t>Higher for women than for men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363</Words>
  <Application>Microsoft Office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The Impact of Demographic Change</vt:lpstr>
      <vt:lpstr> Paul Rivlin: Arab Economies in the 21st Century</vt:lpstr>
      <vt:lpstr>Population growth</vt:lpstr>
      <vt:lpstr>Causes</vt:lpstr>
      <vt:lpstr>Fertility</vt:lpstr>
      <vt:lpstr>Regional variation </vt:lpstr>
      <vt:lpstr>Consequences</vt:lpstr>
      <vt:lpstr>The labor market</vt:lpstr>
      <vt:lpstr>Unemployment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Demographic Change</dc:title>
  <dc:creator>Kjetil Selvik</dc:creator>
  <cp:lastModifiedBy>Bruker</cp:lastModifiedBy>
  <cp:revision>32</cp:revision>
  <dcterms:created xsi:type="dcterms:W3CDTF">2009-07-31T11:53:28Z</dcterms:created>
  <dcterms:modified xsi:type="dcterms:W3CDTF">2010-03-15T13:39:52Z</dcterms:modified>
</cp:coreProperties>
</file>